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tiff" ContentType="image/tiff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9" r:id="rId2"/>
    <p:sldId id="266" r:id="rId3"/>
    <p:sldId id="260" r:id="rId4"/>
    <p:sldId id="264" r:id="rId5"/>
    <p:sldId id="268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7C09E-F35E-4E7F-99B9-23AF5C7562AD}" type="datetimeFigureOut">
              <a:rPr lang="de-DE" smtClean="0"/>
              <a:pPr/>
              <a:t>13.03.2016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C2697-D668-4639-94AD-53E7A89E86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‹Nr.›</a:t>
            </a:r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Jahreshauptversammlung vom 24.02.2016</a:t>
            </a:r>
            <a:endParaRPr lang="de-DE" dirty="0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80EB6C-C8F3-41BE-932C-8761E9BD22E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0" name="Titel 7"/>
          <p:cNvSpPr txBox="1">
            <a:spLocks noGrp="1"/>
          </p:cNvSpPr>
          <p:nvPr userDrawn="1">
            <p:ph type="title"/>
          </p:nvPr>
        </p:nvSpPr>
        <p:spPr>
          <a:xfrm>
            <a:off x="209992" y="18864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Betriebssportverband Hannover e. V.</a:t>
            </a:r>
            <a:endParaRPr lang="de-DE" sz="3200" dirty="0">
              <a:ln>
                <a:solidFill>
                  <a:schemeClr val="accent1"/>
                </a:solidFill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DE79A8-2B81-4B74-BDB8-FE7674BED21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4800" y="6431168"/>
            <a:ext cx="3581400" cy="2585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Jahreshauptversammlung vom 24.02.2016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pic>
        <p:nvPicPr>
          <p:cNvPr id="7" name="Grafik 6" descr="BSV Hannover-Logo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260648"/>
            <a:ext cx="644292" cy="898821"/>
          </a:xfrm>
          <a:prstGeom prst="rect">
            <a:avLst/>
          </a:prstGeom>
        </p:spPr>
      </p:pic>
      <p:sp>
        <p:nvSpPr>
          <p:cNvPr id="9" name="Titel 7"/>
          <p:cNvSpPr txBox="1">
            <a:spLocks noGrp="1"/>
          </p:cNvSpPr>
          <p:nvPr userDrawn="1">
            <p:ph type="title"/>
          </p:nvPr>
        </p:nvSpPr>
        <p:spPr>
          <a:xfrm>
            <a:off x="209992" y="18864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Betriebssportverband Hannover e. V.</a:t>
            </a:r>
            <a:endParaRPr lang="de-DE" sz="3200" dirty="0">
              <a:ln>
                <a:solidFill>
                  <a:schemeClr val="accent1"/>
                </a:solidFill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‹Nr.›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Jahreshauptversammlung vom 24.02.2016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80EB6C-C8F3-41BE-932C-8761E9BD22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Jahreshauptversammlung vom 24.02.2016</a:t>
            </a:r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209992" y="188640"/>
            <a:ext cx="8712968" cy="108012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threePt" dir="t"/>
            </a:scene3d>
            <a:sp3d extrusionH="50800" contourW="12700">
              <a:bevelT w="63500" h="38100" prst="relaxedInset"/>
              <a:extrusionClr>
                <a:schemeClr val="tx1"/>
              </a:extrusionClr>
              <a:contourClr>
                <a:schemeClr val="tx1">
                  <a:lumMod val="65000"/>
                  <a:lumOff val="35000"/>
                </a:schemeClr>
              </a:contourClr>
            </a:sp3d>
          </a:bodyPr>
          <a:lstStyle/>
          <a:p>
            <a:r>
              <a:rPr kumimoji="0" lang="de-DE" dirty="0" smtClean="0"/>
              <a:t>Betriebssportverband Hannover e. V.</a:t>
            </a:r>
            <a:br>
              <a:rPr kumimoji="0" lang="de-DE" dirty="0" smtClean="0"/>
            </a:b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9" r:id="rId3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1"/>
          </a:solidFill>
          <a:effectLst>
            <a:innerShdw blurRad="63500" dist="50800">
              <a:prstClr val="black">
                <a:alpha val="50000"/>
              </a:prstClr>
            </a:inn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-Arbeitsblat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 txBox="1">
            <a:spLocks noGrp="1"/>
          </p:cNvSpPr>
          <p:nvPr>
            <p:ph sz="quarter" idx="1"/>
          </p:nvPr>
        </p:nvSpPr>
        <p:spPr>
          <a:xfrm>
            <a:off x="236026" y="1482361"/>
            <a:ext cx="8503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252000">
              <a:spcBef>
                <a:spcPts val="0"/>
              </a:spcBef>
              <a:buNone/>
              <a:tabLst>
                <a:tab pos="2880000" algn="dec"/>
                <a:tab pos="5760000" algn="dec"/>
              </a:tabLst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000" dirty="0" smtClean="0">
                <a:latin typeface="Arial" pitchFamily="34" charset="0"/>
                <a:cs typeface="Arial" pitchFamily="34" charset="0"/>
              </a:rPr>
            </a:b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Stand der Konten zum Jahresbeginn 2015:</a:t>
            </a:r>
          </a:p>
          <a:p>
            <a:pPr marL="0" indent="252000">
              <a:spcBef>
                <a:spcPts val="0"/>
              </a:spcBef>
              <a:buNone/>
              <a:tabLst>
                <a:tab pos="2880000" algn="dec"/>
                <a:tab pos="5760000" algn="dec"/>
              </a:tabLst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r>
              <a:rPr lang="de-DE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800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Konto 22480420 bei Volksbank eG (Sparbuch) 	4.000,00 € 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marL="0" indent="252000">
              <a:spcBef>
                <a:spcPts val="0"/>
              </a:spcBef>
              <a:buNone/>
              <a:tabLst>
                <a:tab pos="2880000" algn="dec"/>
                <a:tab pos="5760000" algn="dec"/>
              </a:tabLst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200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Konto 22480400 bei Volksbank eG (GIRO) 	6.813,65 €</a:t>
            </a:r>
          </a:p>
          <a:p>
            <a:pPr marL="0" indent="252000">
              <a:spcBef>
                <a:spcPts val="0"/>
              </a:spcBef>
              <a:buNone/>
              <a:tabLst>
                <a:tab pos="2880000" algn="dec"/>
                <a:tab pos="5760000" algn="dec"/>
              </a:tabLst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200" dirty="0" smtClean="0">
                <a:latin typeface="Arial" pitchFamily="34" charset="0"/>
                <a:cs typeface="Arial" pitchFamily="34" charset="0"/>
              </a:rPr>
            </a:br>
            <a:r>
              <a:rPr lang="de-DE" sz="1800" u="sng" dirty="0" smtClean="0">
                <a:latin typeface="Arial" pitchFamily="34" charset="0"/>
                <a:cs typeface="Arial" pitchFamily="34" charset="0"/>
              </a:rPr>
              <a:t>Konto 22480401 bei Volksbank eG (Event) 	0,00 €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Verbandsguthaben 		10.813,65 €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1520" y="83671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Kassenbericht – 01.01.2015   --    Eröffnung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7B57-5A0B-4E75-B429-D8875733F47B}" type="slidenum">
              <a:rPr lang="de-DE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Jahreshauptversammlung vom 24.02.2016</a:t>
            </a:r>
            <a:endParaRPr lang="de-DE" dirty="0"/>
          </a:p>
        </p:txBody>
      </p:sp>
      <p:sp>
        <p:nvSpPr>
          <p:cNvPr id="8" name="Titel 7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n>
                  <a:solidFill>
                    <a:schemeClr val="accent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Betriebssportverband Hannover e. V.</a:t>
            </a:r>
            <a:endParaRPr lang="de-DE" sz="3200" dirty="0">
              <a:ln>
                <a:solidFill>
                  <a:schemeClr val="accent1"/>
                </a:solidFill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 txBox="1">
            <a:spLocks noGrp="1"/>
          </p:cNvSpPr>
          <p:nvPr>
            <p:ph sz="quarter" idx="1"/>
          </p:nvPr>
        </p:nvSpPr>
        <p:spPr>
          <a:xfrm>
            <a:off x="236026" y="1482361"/>
            <a:ext cx="850392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180975">
              <a:spcBef>
                <a:spcPts val="0"/>
              </a:spcBef>
              <a:buNone/>
              <a:tabLst>
                <a:tab pos="893763" algn="dec"/>
                <a:tab pos="5759450" algn="dec"/>
              </a:tabLst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000" dirty="0" smtClean="0">
                <a:latin typeface="Arial" pitchFamily="34" charset="0"/>
                <a:cs typeface="Arial" pitchFamily="34" charset="0"/>
              </a:rPr>
            </a:b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Im Jahr 2015 habe ich als Schatzmeister</a:t>
            </a:r>
          </a:p>
          <a:p>
            <a:pPr marL="0" indent="180975">
              <a:spcBef>
                <a:spcPts val="0"/>
              </a:spcBef>
              <a:buNone/>
              <a:tabLst>
                <a:tab pos="893763" algn="dec"/>
                <a:tab pos="5759450" algn="dec"/>
              </a:tabLst>
            </a:pPr>
            <a:endParaRPr lang="de-DE" sz="1800" b="1" dirty="0" smtClean="0">
              <a:latin typeface="Arial" pitchFamily="34" charset="0"/>
              <a:cs typeface="Arial" pitchFamily="34" charset="0"/>
            </a:endParaRPr>
          </a:p>
          <a:p>
            <a:pPr marL="0" indent="180975">
              <a:spcBef>
                <a:spcPts val="0"/>
              </a:spcBef>
              <a:buClrTx/>
              <a:tabLst>
                <a:tab pos="1169988" algn="dec"/>
                <a:tab pos="5759450" algn="dec"/>
              </a:tabLst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126	 Buchungen durch Einnahmen verarbeitet</a:t>
            </a:r>
          </a:p>
          <a:p>
            <a:pPr marL="0" indent="180975">
              <a:spcBef>
                <a:spcPts val="0"/>
              </a:spcBef>
              <a:buClrTx/>
              <a:tabLst>
                <a:tab pos="1169988" algn="dec"/>
                <a:tab pos="5759450" algn="dec"/>
              </a:tabLst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82   Buchungen durch Ausgaben verarbeitet </a:t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0" indent="180975">
              <a:spcBef>
                <a:spcPts val="0"/>
              </a:spcBef>
              <a:buClrTx/>
              <a:tabLst>
                <a:tab pos="893763" algn="dec"/>
                <a:tab pos="5759450" algn="dec"/>
              </a:tabLst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125 Beitragsrechnungen für Jahresbeiträge und Nacherhebungen geschrieben</a:t>
            </a:r>
          </a:p>
          <a:p>
            <a:pPr marL="274320" lvl="2" indent="180975">
              <a:spcBef>
                <a:spcPts val="0"/>
              </a:spcBef>
              <a:buClrTx/>
              <a:buFont typeface="Wingdings"/>
              <a:buChar char="è"/>
              <a:tabLst>
                <a:tab pos="893763" algn="dec"/>
                <a:tab pos="5759450" algn="dec"/>
              </a:tabLst>
            </a:pPr>
            <a:r>
              <a:rPr lang="de-DE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Alle Rechnungen bezahlt, bis auf 7 Rechnungen (in 2016 bis auf eine ausgeglichen + eine nicht eintreibbar 6.- Euro)</a:t>
            </a:r>
            <a:endParaRPr lang="de-DE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74320" lvl="2" indent="180975">
              <a:spcBef>
                <a:spcPts val="0"/>
              </a:spcBef>
              <a:buClrTx/>
              <a:buNone/>
              <a:tabLst>
                <a:tab pos="893763" algn="dec"/>
                <a:tab pos="5759450" algn="dec"/>
              </a:tabLst>
            </a:pPr>
            <a:endParaRPr lang="de-DE" sz="1800" b="1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ClrTx/>
              <a:buNone/>
              <a:tabLst>
                <a:tab pos="893763" algn="dec"/>
                <a:tab pos="5759450" algn="dec"/>
              </a:tabLst>
            </a:pP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Der Mitgliedsbestand betrug zum 31.12.2014 </a:t>
            </a:r>
            <a:r>
              <a:rPr lang="de-DE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1535</a:t>
            </a: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Mitglieder </a:t>
            </a:r>
          </a:p>
          <a:p>
            <a:pPr marL="0" lvl="1" indent="0">
              <a:spcBef>
                <a:spcPts val="0"/>
              </a:spcBef>
              <a:buClrTx/>
              <a:buNone/>
              <a:tabLst>
                <a:tab pos="893763" algn="dec"/>
                <a:tab pos="5759450" algn="dec"/>
              </a:tabLst>
            </a:pP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mit diesem Bestand ist die Jahreserhebung erfolgt</a:t>
            </a:r>
            <a:b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endParaRPr lang="de-DE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ClrTx/>
              <a:buNone/>
              <a:tabLst>
                <a:tab pos="893763" algn="dec"/>
                <a:tab pos="5759450" algn="dec"/>
              </a:tabLst>
            </a:pP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Die Erstmeldung an den LBSV war mit </a:t>
            </a:r>
            <a:r>
              <a:rPr lang="de-DE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1520</a:t>
            </a: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Mitglieder</a:t>
            </a:r>
            <a:b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endParaRPr lang="de-DE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ClrTx/>
              <a:buNone/>
              <a:tabLst>
                <a:tab pos="893763" algn="dec"/>
                <a:tab pos="5759450" algn="dec"/>
              </a:tabLst>
            </a:pP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Der gemeldete Mitgliedsbestand zum 31.12.2015 betrug </a:t>
            </a:r>
            <a:r>
              <a:rPr lang="de-DE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1582</a:t>
            </a: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Mitglieder</a:t>
            </a:r>
            <a:b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/>
            </a:r>
            <a:b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Wir konnten im Jahr 2015 somit einen „Zuwachs“ von </a:t>
            </a:r>
            <a:r>
              <a:rPr lang="de-DE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47</a:t>
            </a: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Mitgliedern verzeichnen. </a:t>
            </a:r>
            <a:b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de-DE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Das ist eine Bestandssteigerung von ca. 3,1% (Bezogen </a:t>
            </a:r>
            <a:r>
              <a:rPr lang="de-DE" sz="1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auf Endbestand 2014)</a:t>
            </a:r>
            <a:endParaRPr lang="de-DE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1" indent="180975">
              <a:spcBef>
                <a:spcPts val="0"/>
              </a:spcBef>
              <a:buClrTx/>
              <a:buFont typeface="Wingdings"/>
              <a:buChar char="è"/>
              <a:tabLst>
                <a:tab pos="893763" algn="dec"/>
                <a:tab pos="5759450" algn="dec"/>
              </a:tabLst>
            </a:pPr>
            <a:endParaRPr lang="de-DE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1" indent="180975">
              <a:spcBef>
                <a:spcPts val="0"/>
              </a:spcBef>
              <a:buClrTx/>
              <a:buFont typeface="Wingdings"/>
              <a:buChar char="è"/>
              <a:tabLst>
                <a:tab pos="893763" algn="dec"/>
                <a:tab pos="5759450" algn="dec"/>
              </a:tabLst>
            </a:pPr>
            <a:endParaRPr lang="de-DE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1" indent="180975">
              <a:spcBef>
                <a:spcPts val="0"/>
              </a:spcBef>
              <a:buClrTx/>
              <a:buNone/>
              <a:tabLst>
                <a:tab pos="893763" algn="dec"/>
                <a:tab pos="5759450" algn="dec"/>
              </a:tabLst>
            </a:pPr>
            <a:endParaRPr lang="de-DE" sz="23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1" indent="180975">
              <a:spcBef>
                <a:spcPts val="0"/>
              </a:spcBef>
              <a:buClrTx/>
              <a:buNone/>
              <a:tabLst>
                <a:tab pos="893763" algn="dec"/>
                <a:tab pos="5759450" algn="dec"/>
              </a:tabLst>
            </a:pPr>
            <a:endParaRPr lang="de-DE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51520" y="83671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Kassenbericht – Übersicht über das Jahr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2015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7B57-5A0B-4E75-B429-D8875733F47B}" type="slidenum">
              <a:rPr lang="de-DE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Jahreshauptversammlung vom 24.02.2016</a:t>
            </a:r>
            <a:endParaRPr lang="de-DE" dirty="0"/>
          </a:p>
        </p:txBody>
      </p:sp>
      <p:sp>
        <p:nvSpPr>
          <p:cNvPr id="8" name="Titel 7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n>
                  <a:solidFill>
                    <a:schemeClr val="accent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Betriebssportverband Hannover e. V.</a:t>
            </a:r>
            <a:endParaRPr lang="de-DE" sz="3200" dirty="0">
              <a:ln>
                <a:solidFill>
                  <a:schemeClr val="accent1"/>
                </a:solidFill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 txBox="1">
            <a:spLocks noGrp="1"/>
          </p:cNvSpPr>
          <p:nvPr>
            <p:ph sz="quarter" idx="1"/>
          </p:nvPr>
        </p:nvSpPr>
        <p:spPr>
          <a:xfrm>
            <a:off x="301752" y="1527048"/>
            <a:ext cx="850392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  <a:tabLst>
                <a:tab pos="5760000" algn="dec"/>
              </a:tabLst>
            </a:pP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Umsätze des Jahres 2015: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r>
              <a:rPr lang="de-DE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000" dirty="0" smtClean="0">
                <a:latin typeface="Arial" pitchFamily="34" charset="0"/>
                <a:cs typeface="Arial" pitchFamily="34" charset="0"/>
              </a:rPr>
            </a:br>
            <a:r>
              <a:rPr lang="de-DE" sz="1400" i="1" dirty="0" smtClean="0">
                <a:latin typeface="Arial" pitchFamily="34" charset="0"/>
                <a:cs typeface="Arial" pitchFamily="34" charset="0"/>
              </a:rPr>
              <a:t>Konto 22480400 (Giro)</a:t>
            </a:r>
            <a:endParaRPr lang="de-DE" sz="18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760000" algn="dec"/>
              </a:tabLst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Einnahmen 2015: 	19.610,50 €	</a:t>
            </a:r>
            <a:r>
              <a:rPr lang="de-DE" sz="18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800" u="sng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Ausgaben 2015: 	  </a:t>
            </a:r>
            <a:r>
              <a:rPr lang="de-DE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-17.358,03 €</a:t>
            </a:r>
          </a:p>
          <a:p>
            <a:pPr marL="0" indent="0">
              <a:spcBef>
                <a:spcPts val="0"/>
              </a:spcBef>
              <a:buNone/>
              <a:tabLst>
                <a:tab pos="5760000" algn="dec"/>
              </a:tabLst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Umsatzsaldo: 	2.252,47 €  </a:t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760000" algn="dec"/>
              </a:tabLst>
            </a:pPr>
            <a:r>
              <a:rPr lang="de-DE" sz="1400" i="1" dirty="0" smtClean="0">
                <a:latin typeface="Arial" pitchFamily="34" charset="0"/>
                <a:cs typeface="Arial" pitchFamily="34" charset="0"/>
              </a:rPr>
              <a:t>Konto 22480401 (Event)</a:t>
            </a:r>
            <a:endParaRPr lang="de-DE" sz="18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760000" algn="dec"/>
              </a:tabLst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Einnahmen 2015: 	720,00 €	</a:t>
            </a:r>
            <a:r>
              <a:rPr lang="de-DE" sz="18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800" u="sng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Ausgaben 2015: 	</a:t>
            </a:r>
            <a:r>
              <a:rPr lang="de-DE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-720,00 €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Umsatzsaldo: 	0,00 €</a:t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r>
              <a:rPr lang="de-DE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200" dirty="0" smtClean="0">
                <a:latin typeface="Arial" pitchFamily="34" charset="0"/>
                <a:cs typeface="Arial" pitchFamily="34" charset="0"/>
              </a:rPr>
            </a:br>
            <a:r>
              <a:rPr lang="de-DE" sz="1400" b="1" i="1" dirty="0" smtClean="0">
                <a:latin typeface="Arial" pitchFamily="34" charset="0"/>
                <a:cs typeface="Arial" pitchFamily="34" charset="0"/>
              </a:rPr>
              <a:t>Übersicht Kontosaldo aller Guthaben zum 31.12.2015</a:t>
            </a:r>
            <a:br>
              <a:rPr lang="de-DE" sz="1400" b="1" i="1" dirty="0" smtClean="0">
                <a:latin typeface="Arial" pitchFamily="34" charset="0"/>
                <a:cs typeface="Arial" pitchFamily="34" charset="0"/>
              </a:rPr>
            </a:br>
            <a:r>
              <a:rPr lang="de-DE" sz="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600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Konto 22480420 bei Volksbank eG (Sparbuch) 	4.000,00 €</a:t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r>
              <a:rPr lang="de-DE" sz="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e-DE" sz="800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Konto 22480400 bei Volksbank eG (GIRO) 	9.066,12 €</a:t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r>
              <a:rPr lang="de-DE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800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Konto 22480401 bei Volksbank eG (Event) 	0,00 €</a:t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r>
              <a:rPr lang="de-DE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800" dirty="0" smtClean="0">
                <a:latin typeface="Arial" pitchFamily="34" charset="0"/>
                <a:cs typeface="Arial" pitchFamily="34" charset="0"/>
              </a:rPr>
            </a:b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Verbandsguthaben 	13.066,12 €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Kassenbericht  -  Stand 31.12.2015   --   Abschluss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22B-B956-418D-829C-8B5B7A340505}" type="slidenum">
              <a:rPr lang="de-D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Jahreshauptversammlung vom 24.02.2016</a:t>
            </a:r>
            <a:endParaRPr lang="de-DE" dirty="0"/>
          </a:p>
        </p:txBody>
      </p:sp>
      <p:sp>
        <p:nvSpPr>
          <p:cNvPr id="8" name="Titel 7"/>
          <p:cNvSpPr txBox="1">
            <a:spLocks noGrp="1"/>
          </p:cNvSpPr>
          <p:nvPr>
            <p:ph type="title"/>
          </p:nvPr>
        </p:nvSpPr>
        <p:spPr>
          <a:xfrm>
            <a:off x="209992" y="18864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Betriebssportverband Hannover e. V.</a:t>
            </a:r>
            <a:endParaRPr lang="de-DE" sz="3200" dirty="0">
              <a:ln>
                <a:solidFill>
                  <a:schemeClr val="accent1"/>
                </a:solidFill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376693" y="2770295"/>
            <a:ext cx="64087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366060" y="3964955"/>
            <a:ext cx="64087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68483" y="5877272"/>
            <a:ext cx="64087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 txBox="1">
            <a:spLocks noGrp="1"/>
          </p:cNvSpPr>
          <p:nvPr>
            <p:ph sz="quarter" idx="1"/>
          </p:nvPr>
        </p:nvSpPr>
        <p:spPr>
          <a:xfrm>
            <a:off x="175320" y="6093296"/>
            <a:ext cx="850392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  <a:tabLst>
                <a:tab pos="5760000" algn="dec"/>
                <a:tab pos="7020000" algn="dec"/>
              </a:tabLst>
            </a:pPr>
            <a:r>
              <a:rPr lang="de-DE" sz="2800" baseline="-25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DE" sz="1200" baseline="24000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ohne Berücksichtigung der Spartenbeiträge oder Einnahmen Startgelder, exklusive der Ehrenamtspauschale (gesonderte Ausweisung)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3528" y="83671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Planung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2016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– Ohne Berücksichtigung möglicher Nachmeldungen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DC32-2D25-4156-AC2F-3F0F939E2D6D}" type="slidenum">
              <a:rPr lang="de-DE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Jahreshauptversammlung vom 24.02.2016</a:t>
            </a:r>
            <a:endParaRPr lang="de-DE" dirty="0"/>
          </a:p>
        </p:txBody>
      </p:sp>
      <p:sp>
        <p:nvSpPr>
          <p:cNvPr id="8" name="Titel 7"/>
          <p:cNvSpPr txBox="1">
            <a:spLocks noGrp="1"/>
          </p:cNvSpPr>
          <p:nvPr>
            <p:ph type="title"/>
          </p:nvPr>
        </p:nvSpPr>
        <p:spPr>
          <a:xfrm>
            <a:off x="209992" y="18864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Betriebssportverband Hannover e. V.</a:t>
            </a:r>
            <a:endParaRPr lang="de-DE" sz="3200" dirty="0">
              <a:ln>
                <a:solidFill>
                  <a:schemeClr val="accent1"/>
                </a:solidFill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9388" y="1628775"/>
          <a:ext cx="8785225" cy="4487863"/>
        </p:xfrm>
        <a:graphic>
          <a:graphicData uri="http://schemas.openxmlformats.org/presentationml/2006/ole">
            <p:oleObj spid="_x0000_s1026" name="Arbeitsblatt" r:id="rId3" imgW="8324867" imgH="493398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79A8-2B81-4B74-BDB8-FE7674BED21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Jahreshauptversammlung vom 24.02.2016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854424" cy="4572000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Sondersponsoring für die </a:t>
            </a:r>
            <a:br>
              <a:rPr lang="de-DE" sz="2000" b="1" dirty="0" smtClean="0">
                <a:latin typeface="Arial" pitchFamily="34" charset="0"/>
                <a:cs typeface="Arial" pitchFamily="34" charset="0"/>
              </a:rPr>
            </a:b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1. Weltmeisterschaft des Betriebssports</a:t>
            </a:r>
          </a:p>
          <a:p>
            <a:pPr marL="0">
              <a:buNone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/>
            <a:r>
              <a:rPr lang="de-DE" sz="2000" dirty="0" smtClean="0">
                <a:latin typeface="Arial" pitchFamily="34" charset="0"/>
                <a:cs typeface="Arial" pitchFamily="34" charset="0"/>
              </a:rPr>
              <a:t>Keine Fahrtkosten</a:t>
            </a:r>
          </a:p>
          <a:p>
            <a:pPr marL="0"/>
            <a:r>
              <a:rPr lang="de-DE" sz="2000" dirty="0" smtClean="0">
                <a:latin typeface="Arial" pitchFamily="34" charset="0"/>
                <a:cs typeface="Arial" pitchFamily="34" charset="0"/>
              </a:rPr>
              <a:t>Max. Hotelzuschuss 50.- /Spieler</a:t>
            </a:r>
          </a:p>
          <a:p>
            <a:pPr marL="0"/>
            <a:r>
              <a:rPr lang="de-DE" sz="2000" dirty="0" smtClean="0">
                <a:latin typeface="Arial" pitchFamily="34" charset="0"/>
                <a:cs typeface="Arial" pitchFamily="34" charset="0"/>
              </a:rPr>
              <a:t>Erstattung Meldegebühr</a:t>
            </a:r>
          </a:p>
          <a:p>
            <a:pPr marL="0">
              <a:buNone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de-DE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Alle Reisekostenanträge werden </a:t>
            </a:r>
          </a:p>
          <a:p>
            <a:pPr marL="0">
              <a:buFont typeface="Wingdings"/>
              <a:buChar char="è"/>
            </a:pPr>
            <a:r>
              <a:rPr lang="de-DE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vom Vorstand geprüft und genehmigt </a:t>
            </a:r>
          </a:p>
          <a:p>
            <a:pPr marL="0">
              <a:buFont typeface="Wingdings"/>
              <a:buChar char="è"/>
            </a:pPr>
            <a:r>
              <a:rPr lang="de-DE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 Abhängigkeit der Menge und </a:t>
            </a:r>
          </a:p>
          <a:p>
            <a:pPr marL="0">
              <a:buFont typeface="Wingdings"/>
              <a:buChar char="è"/>
            </a:pPr>
            <a:r>
              <a:rPr lang="de-DE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unter Einhaltung des veranschlagten Budgets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628800"/>
            <a:ext cx="27717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7"/>
          <p:cNvSpPr txBox="1">
            <a:spLocks/>
          </p:cNvSpPr>
          <p:nvPr/>
        </p:nvSpPr>
        <p:spPr>
          <a:xfrm>
            <a:off x="221924" y="260648"/>
            <a:ext cx="8712968" cy="584775"/>
          </a:xfrm>
          <a:prstGeom prst="rect">
            <a:avLst/>
          </a:prstGeom>
          <a:noFill/>
        </p:spPr>
        <p:txBody>
          <a:bodyPr vert="horz" wrap="square" rtlCol="0" anchor="t" anchorCtr="0">
            <a:spAutoFit/>
            <a:scene3d>
              <a:camera prst="orthographicFront"/>
              <a:lightRig rig="threePt" dir="t"/>
            </a:scene3d>
            <a:sp3d extrusionH="50800" contourW="12700">
              <a:bevelT h="38100" prst="relaxedInset"/>
              <a:extrusionClr>
                <a:schemeClr val="tx1"/>
              </a:extrusionClr>
              <a:contourClr>
                <a:schemeClr val="tx1">
                  <a:lumMod val="65000"/>
                  <a:lumOff val="3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Betriebssportverband Hannover e. V.</a:t>
            </a:r>
            <a:endParaRPr kumimoji="0" lang="de-DE" sz="3200" b="1" i="0" u="none" strike="noStrike" kern="1200" cap="none" spc="0" normalizeH="0" baseline="0" noProof="0" dirty="0">
              <a:ln>
                <a:solidFill>
                  <a:schemeClr val="accent1"/>
                </a:solidFill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101</Words>
  <Application>Microsoft Office PowerPoint</Application>
  <PresentationFormat>Bildschirmpräsentation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Cronus</vt:lpstr>
      <vt:lpstr>Arbeitsblatt</vt:lpstr>
      <vt:lpstr>Betriebssportverband Hannover e. V.</vt:lpstr>
      <vt:lpstr>Betriebssportverband Hannover e. V.</vt:lpstr>
      <vt:lpstr>Betriebssportverband Hannover e. V.</vt:lpstr>
      <vt:lpstr>Betriebssportverband Hannover e. V.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BSV Schatzmeister</dc:creator>
  <cp:lastModifiedBy>Jörg Reich</cp:lastModifiedBy>
  <cp:revision>73</cp:revision>
  <dcterms:created xsi:type="dcterms:W3CDTF">2013-02-18T21:10:00Z</dcterms:created>
  <dcterms:modified xsi:type="dcterms:W3CDTF">2016-03-13T19:21:27Z</dcterms:modified>
</cp:coreProperties>
</file>